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60" r:id="rId4"/>
    <p:sldId id="259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01EE6-8F67-489F-BAA4-B441460BB423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8820E-DE33-4CAC-ACEF-30AEBB1A8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495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01EE6-8F67-489F-BAA4-B441460BB423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8820E-DE33-4CAC-ACEF-30AEBB1A8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878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01EE6-8F67-489F-BAA4-B441460BB423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8820E-DE33-4CAC-ACEF-30AEBB1A8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09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01EE6-8F67-489F-BAA4-B441460BB423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8820E-DE33-4CAC-ACEF-30AEBB1A8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009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01EE6-8F67-489F-BAA4-B441460BB423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8820E-DE33-4CAC-ACEF-30AEBB1A8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976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01EE6-8F67-489F-BAA4-B441460BB423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8820E-DE33-4CAC-ACEF-30AEBB1A8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347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01EE6-8F67-489F-BAA4-B441460BB423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8820E-DE33-4CAC-ACEF-30AEBB1A8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356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01EE6-8F67-489F-BAA4-B441460BB423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8820E-DE33-4CAC-ACEF-30AEBB1A8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601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01EE6-8F67-489F-BAA4-B441460BB423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8820E-DE33-4CAC-ACEF-30AEBB1A8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748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01EE6-8F67-489F-BAA4-B441460BB423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8820E-DE33-4CAC-ACEF-30AEBB1A8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646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01EE6-8F67-489F-BAA4-B441460BB423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8820E-DE33-4CAC-ACEF-30AEBB1A8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799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01EE6-8F67-489F-BAA4-B441460BB423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8820E-DE33-4CAC-ACEF-30AEBB1A8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924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922" y="1109200"/>
            <a:ext cx="4308081" cy="46396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003" y="1109200"/>
            <a:ext cx="4940490" cy="46396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42749" y="332757"/>
            <a:ext cx="92707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ranklin Gothic Heavy" panose="020B0903020102020204" pitchFamily="34" charset="0"/>
              </a:rPr>
              <a:t>Русский народный костюм</a:t>
            </a:r>
            <a:endParaRPr lang="ru-RU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Franklin Gothic Heavy" panose="020B09030201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684961" y="5940468"/>
            <a:ext cx="291676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ranklin Gothic Heavy" panose="020B0903020102020204" pitchFamily="34" charset="0"/>
              </a:rPr>
              <a:t>Авторы: </a:t>
            </a:r>
            <a:r>
              <a:rPr lang="ru-RU" sz="16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ranklin Gothic Heavy" panose="020B0903020102020204" pitchFamily="34" charset="0"/>
              </a:rPr>
              <a:t>Верхоланцева</a:t>
            </a:r>
            <a:r>
              <a:rPr lang="ru-RU" sz="1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ranklin Gothic Heavy" panose="020B0903020102020204" pitchFamily="34" charset="0"/>
              </a:rPr>
              <a:t> О.О.</a:t>
            </a:r>
          </a:p>
          <a:p>
            <a:pPr algn="ctr"/>
            <a:r>
              <a:rPr lang="ru-RU" sz="1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ranklin Gothic Heavy" panose="020B0903020102020204" pitchFamily="34" charset="0"/>
              </a:rPr>
              <a:t>          Мансурова О.А. </a:t>
            </a:r>
            <a:endParaRPr lang="ru-RU" sz="1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Franklin Gothic Heavy" panose="020B09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094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42749" y="332757"/>
            <a:ext cx="92707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ranklin Gothic Heavy" panose="020B0903020102020204" pitchFamily="34" charset="0"/>
              </a:rPr>
              <a:t>Русский народный костюм</a:t>
            </a:r>
            <a:endParaRPr lang="ru-RU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Franklin Gothic Heavy" panose="020B0903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4" t="6965" r="15850" b="2090"/>
          <a:stretch/>
        </p:blipFill>
        <p:spPr>
          <a:xfrm>
            <a:off x="1442749" y="1122528"/>
            <a:ext cx="2719818" cy="46129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567" y="3428999"/>
            <a:ext cx="3476288" cy="230597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855" y="3428999"/>
            <a:ext cx="3074638" cy="237374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895154" y="1074509"/>
            <a:ext cx="5085751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ranklin Gothic Heavy" panose="020B0903020102020204" pitchFamily="34" charset="0"/>
              </a:rPr>
              <a:t>Из полотен вырубали пряхи</a:t>
            </a:r>
          </a:p>
          <a:p>
            <a:r>
              <a:rPr lang="ru-RU" sz="2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ranklin Gothic Heavy" panose="020B0903020102020204" pitchFamily="34" charset="0"/>
              </a:rPr>
              <a:t>Длинные холщовые рубахи.</a:t>
            </a:r>
          </a:p>
          <a:p>
            <a:r>
              <a:rPr lang="ru-RU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ranklin Gothic Heavy" panose="020B0903020102020204" pitchFamily="34" charset="0"/>
              </a:rPr>
              <a:t>Ворот и подолы украшали, </a:t>
            </a:r>
          </a:p>
          <a:p>
            <a:r>
              <a:rPr lang="ru-RU" sz="2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ranklin Gothic Heavy" panose="020B0903020102020204" pitchFamily="34" charset="0"/>
              </a:rPr>
              <a:t>Дивные узоры вышивали.</a:t>
            </a:r>
          </a:p>
          <a:p>
            <a:r>
              <a:rPr lang="ru-RU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ranklin Gothic Heavy" panose="020B0903020102020204" pitchFamily="34" charset="0"/>
              </a:rPr>
              <a:t>На узорах - травы, кони, птицы…</a:t>
            </a:r>
          </a:p>
          <a:p>
            <a:r>
              <a:rPr lang="ru-RU" sz="2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ranklin Gothic Heavy" panose="020B0903020102020204" pitchFamily="34" charset="0"/>
              </a:rPr>
              <a:t>Выводили тонко мастерицы.</a:t>
            </a:r>
            <a:endParaRPr lang="ru-RU" sz="2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Franklin Gothic Heavy" panose="020B09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400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403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97"/>
          <a:stretch/>
        </p:blipFill>
        <p:spPr>
          <a:xfrm>
            <a:off x="1400616" y="1953357"/>
            <a:ext cx="5008727" cy="387461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00616" y="107535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Franklin Gothic Heavy" panose="020B0903020102020204" pitchFamily="34" charset="0"/>
              </a:rPr>
              <a:t>Для изготовления русских народных костюмов использовались льняные, хлопковые и шерстяные ткани.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  <a:latin typeface="Franklin Gothic Heavy" panose="020B09030201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412"/>
          <a:stretch/>
        </p:blipFill>
        <p:spPr>
          <a:xfrm>
            <a:off x="6351444" y="1937308"/>
            <a:ext cx="4352941" cy="389066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53" t="20099" r="6219" b="28955"/>
          <a:stretch/>
        </p:blipFill>
        <p:spPr>
          <a:xfrm>
            <a:off x="7496616" y="987304"/>
            <a:ext cx="3361339" cy="1900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0634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597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378" y="1075604"/>
            <a:ext cx="4636832" cy="469483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299227" y="5895728"/>
            <a:ext cx="7763087" cy="830997"/>
          </a:xfrm>
          <a:prstGeom prst="rect">
            <a:avLst/>
          </a:prstGeom>
          <a:solidFill>
            <a:srgbClr val="92D050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ru-RU" sz="1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ranklin Gothic Heavy" panose="020B0903020102020204" pitchFamily="34" charset="0"/>
              </a:rPr>
              <a:t>Женскую рубаху </a:t>
            </a:r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ranklin Gothic Heavy" panose="020B0903020102020204" pitchFamily="34" charset="0"/>
              </a:rPr>
              <a:t>ш</a:t>
            </a:r>
            <a:r>
              <a:rPr lang="ru-RU" sz="1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ranklin Gothic Heavy" panose="020B0903020102020204" pitchFamily="34" charset="0"/>
              </a:rPr>
              <a:t>или из белого полотна или цветного шелка</a:t>
            </a:r>
          </a:p>
          <a:p>
            <a:r>
              <a:rPr lang="ru-RU" sz="1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ranklin Gothic Heavy" panose="020B0903020102020204" pitchFamily="34" charset="0"/>
              </a:rPr>
              <a:t>Она была длинной до ступней, с длинными собранными в низках рукавами,</a:t>
            </a:r>
          </a:p>
          <a:p>
            <a:r>
              <a:rPr lang="ru-RU" sz="1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ranklin Gothic Heavy" panose="020B0903020102020204" pitchFamily="34" charset="0"/>
              </a:rPr>
              <a:t> с разрезом из горловины книзу, рубаха имела орнаментальное решение</a:t>
            </a:r>
            <a:endParaRPr lang="ru-RU" sz="1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Franklin Gothic Heavy" panose="020B09030201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830" y="1176759"/>
            <a:ext cx="4594547" cy="459367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825583" y="727215"/>
            <a:ext cx="4636833" cy="830997"/>
          </a:xfrm>
          <a:prstGeom prst="rect">
            <a:avLst/>
          </a:prstGeom>
          <a:solidFill>
            <a:srgbClr val="00B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Женская рубаха</a:t>
            </a:r>
            <a:endParaRPr lang="ru-RU" sz="48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4905" y="715300"/>
            <a:ext cx="5641095" cy="830997"/>
          </a:xfrm>
          <a:prstGeom prst="rect">
            <a:avLst/>
          </a:prstGeom>
          <a:solidFill>
            <a:srgbClr val="00B05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Узоры для вышивки</a:t>
            </a:r>
            <a:endParaRPr lang="ru-RU" sz="48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36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95163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72" t="2641" r="3796" b="3078"/>
          <a:stretch/>
        </p:blipFill>
        <p:spPr>
          <a:xfrm>
            <a:off x="1485861" y="1094274"/>
            <a:ext cx="2879677" cy="4681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14"/>
          <a:stretch/>
        </p:blipFill>
        <p:spPr>
          <a:xfrm>
            <a:off x="7246961" y="1064019"/>
            <a:ext cx="3575003" cy="47058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04"/>
          <a:stretch/>
        </p:blipFill>
        <p:spPr>
          <a:xfrm>
            <a:off x="4421692" y="1094274"/>
            <a:ext cx="3070929" cy="467563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408540" y="1063512"/>
            <a:ext cx="3084081" cy="584775"/>
          </a:xfrm>
          <a:prstGeom prst="rect">
            <a:avLst/>
          </a:prstGeom>
          <a:solidFill>
            <a:srgbClr val="92D050"/>
          </a:solidFill>
          <a:scene3d>
            <a:camera prst="obliqueBottomLeft"/>
            <a:lightRig rig="threePt" dir="t"/>
          </a:scene3d>
          <a:sp3d>
            <a:bevelT prst="angl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ranklin Gothic Heavy" panose="020B0903020102020204" pitchFamily="34" charset="0"/>
              </a:rPr>
              <a:t>Косоворотка</a:t>
            </a:r>
            <a:endParaRPr lang="ru-RU" sz="3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Franklin Gothic Heavy" panose="020B09030201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35392" y="4820103"/>
            <a:ext cx="1778885" cy="646331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ranklin Gothic Heavy" panose="020B0903020102020204" pitchFamily="34" charset="0"/>
              </a:rPr>
              <a:t>Портки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Franklin Gothic Heavy" panose="020B0903020102020204" pitchFamily="34" charset="0"/>
            </a:endParaRPr>
          </a:p>
        </p:txBody>
      </p:sp>
      <p:sp>
        <p:nvSpPr>
          <p:cNvPr id="8" name="Стрелка углом 7"/>
          <p:cNvSpPr/>
          <p:nvPr/>
        </p:nvSpPr>
        <p:spPr>
          <a:xfrm>
            <a:off x="8077967" y="4800409"/>
            <a:ext cx="872745" cy="646332"/>
          </a:xfrm>
          <a:prstGeom prst="ben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492621" y="5388151"/>
            <a:ext cx="1458091" cy="646331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Кушак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0" name="Стрелка влево 9"/>
          <p:cNvSpPr/>
          <p:nvPr/>
        </p:nvSpPr>
        <p:spPr>
          <a:xfrm>
            <a:off x="2878229" y="4961992"/>
            <a:ext cx="829086" cy="484749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60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95163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" t="21283" r="2982" b="8597"/>
          <a:stretch/>
        </p:blipFill>
        <p:spPr>
          <a:xfrm>
            <a:off x="1501254" y="1760561"/>
            <a:ext cx="9348716" cy="400732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92072" y="683343"/>
            <a:ext cx="9457897" cy="10772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ranklin Gothic Heavy" panose="020B0903020102020204" pitchFamily="34" charset="0"/>
              </a:rPr>
              <a:t>Детей одевали в рубахи, сшитые не из нового полотна,</a:t>
            </a:r>
          </a:p>
          <a:p>
            <a:pPr algn="ctr"/>
            <a:r>
              <a:rPr lang="ru-RU" sz="1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ranklin Gothic Heavy" panose="020B0903020102020204" pitchFamily="34" charset="0"/>
              </a:rPr>
              <a:t>А  из одежды родителей. Рубашка мальчику шилась из рубашки отца, </a:t>
            </a:r>
          </a:p>
          <a:p>
            <a:pPr algn="ctr"/>
            <a:r>
              <a:rPr lang="ru-RU" sz="1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ranklin Gothic Heavy" panose="020B0903020102020204" pitchFamily="34" charset="0"/>
              </a:rPr>
              <a:t>а рубашка для девочки – из рубашки матери. Считалось, что таким образом </a:t>
            </a:r>
          </a:p>
          <a:p>
            <a:pPr algn="ctr"/>
            <a:r>
              <a:rPr lang="ru-RU" sz="16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ranklin Gothic Heavy" panose="020B0903020102020204" pitchFamily="34" charset="0"/>
              </a:rPr>
              <a:t>Ребенок будет защищен родительской силой.</a:t>
            </a:r>
            <a:endParaRPr lang="ru-RU" sz="1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Franklin Gothic Heavy" panose="020B09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04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95163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8" t="23072" r="3198"/>
          <a:stretch/>
        </p:blipFill>
        <p:spPr>
          <a:xfrm>
            <a:off x="1542197" y="1131058"/>
            <a:ext cx="6823881" cy="459588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46549" y="207728"/>
            <a:ext cx="7802072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ranklin Gothic Heavy" panose="020B0903020102020204" pitchFamily="34" charset="0"/>
              </a:rPr>
              <a:t>Поневный</a:t>
            </a:r>
            <a:r>
              <a:rPr lang="ru-RU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ranklin Gothic Heavy" panose="020B0903020102020204" pitchFamily="34" charset="0"/>
              </a:rPr>
              <a:t> комплекс женской одежды</a:t>
            </a:r>
          </a:p>
          <a:p>
            <a:pPr algn="ctr"/>
            <a:r>
              <a:rPr lang="ru-RU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ranklin Gothic Heavy" panose="020B0903020102020204" pitchFamily="34" charset="0"/>
              </a:rPr>
              <a:t>ю</a:t>
            </a:r>
            <a:r>
              <a:rPr lang="ru-RU" sz="3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ranklin Gothic Heavy" panose="020B0903020102020204" pitchFamily="34" charset="0"/>
              </a:rPr>
              <a:t>жнорусский</a:t>
            </a:r>
            <a:endParaRPr lang="ru-RU" sz="3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Franklin Gothic Heavy" panose="020B09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538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95163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5" r="10907" b="5274"/>
          <a:stretch/>
        </p:blipFill>
        <p:spPr>
          <a:xfrm>
            <a:off x="7594244" y="1106422"/>
            <a:ext cx="3173840" cy="468118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012" y="1106422"/>
            <a:ext cx="2790232" cy="46811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34"/>
          <a:stretch/>
        </p:blipFill>
        <p:spPr>
          <a:xfrm>
            <a:off x="1460817" y="1091820"/>
            <a:ext cx="3343195" cy="468118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925114" y="2967335"/>
            <a:ext cx="34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03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56376" y="14602"/>
            <a:ext cx="8337475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ranklin Gothic Heavy" panose="020B0903020102020204" pitchFamily="34" charset="0"/>
              </a:rPr>
              <a:t>Сарафанный комплекс женской одежды</a:t>
            </a:r>
          </a:p>
          <a:p>
            <a:pPr algn="ctr"/>
            <a:r>
              <a:rPr lang="ru-RU" sz="3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ranklin Gothic Heavy" panose="020B0903020102020204" pitchFamily="34" charset="0"/>
              </a:rPr>
              <a:t>северорусский</a:t>
            </a:r>
            <a:endParaRPr lang="ru-RU" sz="3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Franklin Gothic Heavy" panose="020B09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452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361899" y="222745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ranklin Gothic Heavy" panose="020B0903020102020204" pitchFamily="34" charset="0"/>
              </a:rPr>
              <a:t>Традиционный головной убор, дошедший до наших времён – праздничный кокошник</a:t>
            </a:r>
            <a:endParaRPr lang="ru-RU" sz="2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Franklin Gothic Heavy" panose="020B09030201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302" y="1091821"/>
            <a:ext cx="4578361" cy="470976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28"/>
          <a:stretch/>
        </p:blipFill>
        <p:spPr>
          <a:xfrm>
            <a:off x="6018662" y="1091822"/>
            <a:ext cx="4817659" cy="479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394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t="21294" r="7172" b="6269"/>
          <a:stretch/>
        </p:blipFill>
        <p:spPr>
          <a:xfrm>
            <a:off x="7260608" y="1125940"/>
            <a:ext cx="3439235" cy="45992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0" t="26468" r="8431" b="6467"/>
          <a:stretch/>
        </p:blipFill>
        <p:spPr>
          <a:xfrm>
            <a:off x="4053385" y="1125940"/>
            <a:ext cx="3207223" cy="45992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143" y="1125940"/>
            <a:ext cx="2559241" cy="459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0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164</Words>
  <Application>Microsoft Office PowerPoint</Application>
  <PresentationFormat>Широкоэкранный</PresentationFormat>
  <Paragraphs>29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Franklin Gothic Heavy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</dc:creator>
  <cp:lastModifiedBy>Microsoft Office</cp:lastModifiedBy>
  <cp:revision>44</cp:revision>
  <dcterms:created xsi:type="dcterms:W3CDTF">2022-11-08T17:34:38Z</dcterms:created>
  <dcterms:modified xsi:type="dcterms:W3CDTF">2022-11-10T08:54:10Z</dcterms:modified>
</cp:coreProperties>
</file>