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56" r:id="rId2"/>
    <p:sldId id="264" r:id="rId3"/>
    <p:sldId id="265" r:id="rId4"/>
    <p:sldId id="266" r:id="rId5"/>
    <p:sldId id="267" r:id="rId6"/>
    <p:sldId id="269" r:id="rId7"/>
    <p:sldId id="270" r:id="rId8"/>
    <p:sldId id="271" r:id="rId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Rubik Black" panose="020B0604020202020204" charset="-79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64" autoAdjust="0"/>
    <p:restoredTop sz="87253" autoAdjust="0"/>
  </p:normalViewPr>
  <p:slideViewPr>
    <p:cSldViewPr>
      <p:cViewPr varScale="1">
        <p:scale>
          <a:sx n="115" d="100"/>
          <a:sy n="115" d="100"/>
        </p:scale>
        <p:origin x="61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67F28-EF2B-444E-A3AE-857155993D13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512F9D-F71E-4CF3-98FF-BAFBB6BE64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872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512F9D-F71E-4CF3-98FF-BAFBB6BE648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449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512F9D-F71E-4CF3-98FF-BAFBB6BE648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756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5.pn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10" Type="http://schemas.openxmlformats.org/officeDocument/2006/relationships/image" Target="../media/image11.jpeg"/><Relationship Id="rId4" Type="http://schemas.openxmlformats.org/officeDocument/2006/relationships/image" Target="../media/image7.sv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5.pn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5.jpeg"/><Relationship Id="rId4" Type="http://schemas.openxmlformats.org/officeDocument/2006/relationships/image" Target="../media/image7.svg"/><Relationship Id="rId9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0.jpeg"/><Relationship Id="rId4" Type="http://schemas.openxmlformats.org/officeDocument/2006/relationships/image" Target="../media/image7.svg"/><Relationship Id="rId9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5.png"/><Relationship Id="rId7" Type="http://schemas.openxmlformats.org/officeDocument/2006/relationships/image" Target="../media/image2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5.pn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25.jpe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1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7.svg"/><Relationship Id="rId4" Type="http://schemas.openxmlformats.org/officeDocument/2006/relationships/image" Target="../media/image5.png"/><Relationship Id="rId9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g"/><Relationship Id="rId5" Type="http://schemas.openxmlformats.org/officeDocument/2006/relationships/image" Target="../media/image7.sv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000" t="12000" b="12014"/>
          <a:stretch>
            <a:fillRect/>
          </a:stretch>
        </p:blipFill>
        <p:spPr>
          <a:xfrm>
            <a:off x="10886" y="-1277"/>
            <a:ext cx="9144000" cy="5143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56498" y="178310"/>
            <a:ext cx="705576" cy="67558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339902" y="2430240"/>
            <a:ext cx="4549171" cy="1048065"/>
            <a:chOff x="0" y="0"/>
            <a:chExt cx="3647331" cy="51531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47331" cy="515313"/>
            </a:xfrm>
            <a:custGeom>
              <a:avLst/>
              <a:gdLst/>
              <a:ahLst/>
              <a:cxnLst/>
              <a:rect l="l" t="t" r="r" b="b"/>
              <a:pathLst>
                <a:path w="3647331" h="515313">
                  <a:moveTo>
                    <a:pt x="0" y="0"/>
                  </a:moveTo>
                  <a:lnTo>
                    <a:pt x="3647331" y="0"/>
                  </a:lnTo>
                  <a:lnTo>
                    <a:pt x="3647331" y="515313"/>
                  </a:lnTo>
                  <a:lnTo>
                    <a:pt x="0" y="51531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078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52809" y="3633319"/>
            <a:ext cx="1543320" cy="154332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1078"/>
              </a:lnSpc>
            </a:pPr>
            <a:endParaRPr/>
          </a:p>
        </p:txBody>
      </p:sp>
      <p:grpSp>
        <p:nvGrpSpPr>
          <p:cNvPr id="10" name="Group 10"/>
          <p:cNvGrpSpPr/>
          <p:nvPr/>
        </p:nvGrpSpPr>
        <p:grpSpPr>
          <a:xfrm>
            <a:off x="1339902" y="1192092"/>
            <a:ext cx="3860551" cy="976120"/>
            <a:chOff x="0" y="0"/>
            <a:chExt cx="2033185" cy="5140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033185" cy="514080"/>
            </a:xfrm>
            <a:custGeom>
              <a:avLst/>
              <a:gdLst/>
              <a:ahLst/>
              <a:cxnLst/>
              <a:rect l="l" t="t" r="r" b="b"/>
              <a:pathLst>
                <a:path w="2033185" h="514080">
                  <a:moveTo>
                    <a:pt x="0" y="0"/>
                  </a:moveTo>
                  <a:lnTo>
                    <a:pt x="2033185" y="0"/>
                  </a:lnTo>
                  <a:lnTo>
                    <a:pt x="2033185" y="514080"/>
                  </a:lnTo>
                  <a:lnTo>
                    <a:pt x="0" y="514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078"/>
                </a:lnSpc>
              </a:pPr>
              <a:endParaRPr/>
            </a:p>
          </p:txBody>
        </p:sp>
      </p:grpSp>
      <p:sp>
        <p:nvSpPr>
          <p:cNvPr id="13" name="AutoShape 13"/>
          <p:cNvSpPr/>
          <p:nvPr/>
        </p:nvSpPr>
        <p:spPr>
          <a:xfrm rot="5400000">
            <a:off x="98752" y="1617305"/>
            <a:ext cx="850425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 flipV="1">
            <a:off x="533490" y="2042518"/>
            <a:ext cx="792449" cy="9525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5" name="AutoShape 15"/>
          <p:cNvSpPr/>
          <p:nvPr/>
        </p:nvSpPr>
        <p:spPr>
          <a:xfrm>
            <a:off x="5192345" y="2072086"/>
            <a:ext cx="418402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AutoShape 16"/>
          <p:cNvSpPr/>
          <p:nvPr/>
        </p:nvSpPr>
        <p:spPr>
          <a:xfrm rot="5400000">
            <a:off x="5416019" y="2260937"/>
            <a:ext cx="354295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triangle" w="lg" len="med"/>
          </a:ln>
        </p:spPr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78259" y="178310"/>
            <a:ext cx="905932" cy="861768"/>
          </a:xfrm>
          <a:prstGeom prst="rect">
            <a:avLst/>
          </a:prstGeom>
        </p:spPr>
      </p:pic>
      <p:sp>
        <p:nvSpPr>
          <p:cNvPr id="20" name="TextBox 20"/>
          <p:cNvSpPr txBox="1"/>
          <p:nvPr/>
        </p:nvSpPr>
        <p:spPr>
          <a:xfrm>
            <a:off x="2055144" y="3077769"/>
            <a:ext cx="3734419" cy="358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72"/>
              </a:lnSpc>
            </a:pPr>
            <a:r>
              <a:rPr lang="ru-RU" sz="5400" dirty="0" smtClean="0">
                <a:solidFill>
                  <a:srgbClr val="545454"/>
                </a:solidFill>
                <a:latin typeface="Rubik Black"/>
              </a:rPr>
              <a:t>ОВОЩИ</a:t>
            </a:r>
            <a:endParaRPr lang="en-US" sz="5400" dirty="0">
              <a:solidFill>
                <a:srgbClr val="545454"/>
              </a:solidFill>
              <a:latin typeface="Rubik Black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-115828" y="903131"/>
            <a:ext cx="1441767" cy="136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8"/>
              </a:lnSpc>
            </a:pPr>
            <a:r>
              <a:rPr lang="en-US" sz="898">
                <a:solidFill>
                  <a:srgbClr val="FFCC00"/>
                </a:solidFill>
                <a:latin typeface="Rubik Black"/>
              </a:rPr>
              <a:t>ICT</a:t>
            </a:r>
            <a:r>
              <a:rPr lang="en-US" sz="898">
                <a:solidFill>
                  <a:srgbClr val="FFFFFF"/>
                </a:solidFill>
                <a:latin typeface="Rubik Black"/>
              </a:rPr>
              <a:t>ека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609064" y="1352820"/>
            <a:ext cx="3583281" cy="730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72"/>
              </a:lnSpc>
            </a:pPr>
            <a:r>
              <a:rPr lang="ru-RU" sz="1400" dirty="0" smtClean="0">
                <a:solidFill>
                  <a:srgbClr val="545454"/>
                </a:solidFill>
                <a:latin typeface="Rubik Black"/>
              </a:rPr>
              <a:t>Игры и упражнения по развитию грамматического строя речи у старших дошкольников</a:t>
            </a:r>
            <a:r>
              <a:rPr lang="ru-RU" sz="1400" dirty="0">
                <a:solidFill>
                  <a:srgbClr val="545454"/>
                </a:solidFill>
                <a:latin typeface="Rubik Black"/>
              </a:rPr>
              <a:t>.</a:t>
            </a:r>
            <a:endParaRPr lang="en-US" sz="1400" dirty="0">
              <a:solidFill>
                <a:srgbClr val="545454"/>
              </a:solidFill>
              <a:latin typeface="Rubik Black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937" y="2025762"/>
            <a:ext cx="2817942" cy="21107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000" t="12000" b="120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01147" y="84760"/>
            <a:ext cx="8897562" cy="4910322"/>
            <a:chOff x="0" y="0"/>
            <a:chExt cx="4685962" cy="258605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685962" cy="2586055"/>
            </a:xfrm>
            <a:custGeom>
              <a:avLst/>
              <a:gdLst/>
              <a:ahLst/>
              <a:cxnLst/>
              <a:rect l="l" t="t" r="r" b="b"/>
              <a:pathLst>
                <a:path w="4685962" h="2586055">
                  <a:moveTo>
                    <a:pt x="0" y="0"/>
                  </a:moveTo>
                  <a:lnTo>
                    <a:pt x="4685962" y="0"/>
                  </a:lnTo>
                  <a:lnTo>
                    <a:pt x="4685962" y="2586055"/>
                  </a:lnTo>
                  <a:lnTo>
                    <a:pt x="0" y="258605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078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6556" y="4209344"/>
            <a:ext cx="867021" cy="867021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FFCC00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078"/>
                </a:lnSpc>
              </a:pPr>
              <a:endParaRPr/>
            </a:p>
          </p:txBody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1319" y="4307823"/>
            <a:ext cx="585750" cy="560856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-107776" y="4901605"/>
            <a:ext cx="1196918" cy="120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"/>
              </a:lnSpc>
            </a:pPr>
            <a:r>
              <a:rPr lang="en-US" sz="745">
                <a:solidFill>
                  <a:srgbClr val="545454"/>
                </a:solidFill>
                <a:latin typeface="Rubik Black"/>
              </a:rPr>
              <a:t>ICTека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87069" y="378977"/>
            <a:ext cx="7290130" cy="889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Rubik Black"/>
              </a:rPr>
              <a:t>Упражнение «Назови цвет, форму»</a:t>
            </a:r>
          </a:p>
          <a:p>
            <a:r>
              <a:rPr lang="ru-RU" sz="1600" dirty="0" smtClean="0"/>
              <a:t>Цель: согласование существительных с прилагательным.</a:t>
            </a:r>
          </a:p>
          <a:p>
            <a:r>
              <a:rPr lang="ru-RU" sz="1600" dirty="0" smtClean="0"/>
              <a:t>Свёкла (какая?) красная, круглая</a:t>
            </a:r>
            <a:endParaRPr lang="en-US" sz="16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126" y="2962729"/>
            <a:ext cx="1518977" cy="17907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969079"/>
            <a:ext cx="1596481" cy="17907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2962729"/>
            <a:ext cx="1326444" cy="17907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1353724"/>
            <a:ext cx="1444081" cy="145473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918" y="1340585"/>
            <a:ext cx="1403113" cy="146787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09" y="1340585"/>
            <a:ext cx="1351740" cy="1436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000" t="12000" b="120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01147" y="84760"/>
            <a:ext cx="8897562" cy="4910322"/>
            <a:chOff x="0" y="0"/>
            <a:chExt cx="4685962" cy="258605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685962" cy="2586055"/>
            </a:xfrm>
            <a:custGeom>
              <a:avLst/>
              <a:gdLst/>
              <a:ahLst/>
              <a:cxnLst/>
              <a:rect l="l" t="t" r="r" b="b"/>
              <a:pathLst>
                <a:path w="4685962" h="2586055">
                  <a:moveTo>
                    <a:pt x="0" y="0"/>
                  </a:moveTo>
                  <a:lnTo>
                    <a:pt x="4685962" y="0"/>
                  </a:lnTo>
                  <a:lnTo>
                    <a:pt x="4685962" y="2586055"/>
                  </a:lnTo>
                  <a:lnTo>
                    <a:pt x="0" y="258605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078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6556" y="4209344"/>
            <a:ext cx="867021" cy="867021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FFCC00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078"/>
                </a:lnSpc>
              </a:pPr>
              <a:endParaRPr/>
            </a:p>
          </p:txBody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1319" y="4307823"/>
            <a:ext cx="585750" cy="560856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-107776" y="4901605"/>
            <a:ext cx="1196918" cy="120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"/>
              </a:lnSpc>
            </a:pPr>
            <a:r>
              <a:rPr lang="en-US" sz="745">
                <a:solidFill>
                  <a:srgbClr val="545454"/>
                </a:solidFill>
                <a:latin typeface="Rubik Black"/>
              </a:rPr>
              <a:t>ICTека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87069" y="378977"/>
            <a:ext cx="7290130" cy="889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Rubik Black"/>
              </a:rPr>
              <a:t>Упражнение «Посчитай»</a:t>
            </a:r>
          </a:p>
          <a:p>
            <a:r>
              <a:rPr lang="ru-RU" sz="1600" dirty="0" smtClean="0"/>
              <a:t>Цель: согласование числительных с существительными.</a:t>
            </a:r>
          </a:p>
          <a:p>
            <a:r>
              <a:rPr lang="ru-RU" sz="1600" dirty="0" smtClean="0"/>
              <a:t>1 тыква, 2 тыквы, 3 …., 4 …., 5 тыкв.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969079"/>
            <a:ext cx="1596481" cy="17907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2962729"/>
            <a:ext cx="1326444" cy="17907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402" y="2940226"/>
            <a:ext cx="1171872" cy="179868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867" y="1340585"/>
            <a:ext cx="1657985" cy="146787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288" y="1350247"/>
            <a:ext cx="1432794" cy="145821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360701"/>
            <a:ext cx="1465751" cy="141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48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000" t="12000" b="120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01147" y="84760"/>
            <a:ext cx="8897562" cy="4910322"/>
            <a:chOff x="0" y="0"/>
            <a:chExt cx="4685962" cy="258605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685962" cy="2586055"/>
            </a:xfrm>
            <a:custGeom>
              <a:avLst/>
              <a:gdLst/>
              <a:ahLst/>
              <a:cxnLst/>
              <a:rect l="l" t="t" r="r" b="b"/>
              <a:pathLst>
                <a:path w="4685962" h="2586055">
                  <a:moveTo>
                    <a:pt x="0" y="0"/>
                  </a:moveTo>
                  <a:lnTo>
                    <a:pt x="4685962" y="0"/>
                  </a:lnTo>
                  <a:lnTo>
                    <a:pt x="4685962" y="2586055"/>
                  </a:lnTo>
                  <a:lnTo>
                    <a:pt x="0" y="258605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078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6556" y="4209344"/>
            <a:ext cx="867021" cy="867021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FFCC00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078"/>
                </a:lnSpc>
              </a:pPr>
              <a:endParaRPr/>
            </a:p>
          </p:txBody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1319" y="4307823"/>
            <a:ext cx="585750" cy="560856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-107776" y="4901605"/>
            <a:ext cx="1196918" cy="120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"/>
              </a:lnSpc>
            </a:pPr>
            <a:r>
              <a:rPr lang="en-US" sz="745">
                <a:solidFill>
                  <a:srgbClr val="545454"/>
                </a:solidFill>
                <a:latin typeface="Rubik Black"/>
              </a:rPr>
              <a:t>ICTека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87069" y="378977"/>
            <a:ext cx="7290130" cy="11362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Rubik Black"/>
              </a:rPr>
              <a:t>Упражнение «Назови ласково»</a:t>
            </a:r>
          </a:p>
          <a:p>
            <a:r>
              <a:rPr lang="ru-RU" sz="1600" dirty="0" smtClean="0"/>
              <a:t>Цель: образование существительных с помощью уменьшительно-ласкательных суффиксов.</a:t>
            </a:r>
          </a:p>
          <a:p>
            <a:r>
              <a:rPr lang="ru-RU" sz="1600" dirty="0" smtClean="0"/>
              <a:t>Перец-перчик. Кукуруза-</a:t>
            </a:r>
            <a:r>
              <a:rPr lang="ru-RU" sz="1600" dirty="0" err="1" smtClean="0"/>
              <a:t>кукурузка</a:t>
            </a:r>
            <a:r>
              <a:rPr lang="ru-RU" sz="1600" dirty="0" smtClean="0"/>
              <a:t>.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167" y="3255740"/>
            <a:ext cx="1154926" cy="153876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928" y="1641956"/>
            <a:ext cx="1524000" cy="148417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753" y="3271715"/>
            <a:ext cx="1305267" cy="153876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69" y="1641956"/>
            <a:ext cx="1403113" cy="146787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241" y="3247590"/>
            <a:ext cx="1003160" cy="158752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5674" y="1615792"/>
            <a:ext cx="1447800" cy="148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81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000" t="12000" b="120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01147" y="84760"/>
            <a:ext cx="8897562" cy="4910322"/>
            <a:chOff x="0" y="0"/>
            <a:chExt cx="4685962" cy="258605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685962" cy="2586055"/>
            </a:xfrm>
            <a:custGeom>
              <a:avLst/>
              <a:gdLst/>
              <a:ahLst/>
              <a:cxnLst/>
              <a:rect l="l" t="t" r="r" b="b"/>
              <a:pathLst>
                <a:path w="4685962" h="2586055">
                  <a:moveTo>
                    <a:pt x="0" y="0"/>
                  </a:moveTo>
                  <a:lnTo>
                    <a:pt x="4685962" y="0"/>
                  </a:lnTo>
                  <a:lnTo>
                    <a:pt x="4685962" y="2586055"/>
                  </a:lnTo>
                  <a:lnTo>
                    <a:pt x="0" y="258605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078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6556" y="4209344"/>
            <a:ext cx="867021" cy="867021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FFCC00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078"/>
                </a:lnSpc>
              </a:pPr>
              <a:endParaRPr/>
            </a:p>
          </p:txBody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1319" y="4307823"/>
            <a:ext cx="585750" cy="560856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-107776" y="4901605"/>
            <a:ext cx="1196918" cy="120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"/>
              </a:lnSpc>
            </a:pPr>
            <a:r>
              <a:rPr lang="en-US" sz="745">
                <a:solidFill>
                  <a:srgbClr val="545454"/>
                </a:solidFill>
                <a:latin typeface="Rubik Black"/>
              </a:rPr>
              <a:t>ICTека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87069" y="378977"/>
            <a:ext cx="7290130" cy="13824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Rubik Black"/>
              </a:rPr>
              <a:t>Упражнение «Один-много»</a:t>
            </a:r>
          </a:p>
          <a:p>
            <a:r>
              <a:rPr lang="ru-RU" sz="1600" dirty="0" smtClean="0"/>
              <a:t>Цель: Употребление существительных в родительном падеже множественного числа. </a:t>
            </a:r>
            <a:r>
              <a:rPr lang="ru-RU" sz="1600" i="1" dirty="0" smtClean="0"/>
              <a:t>Один огурец- много огурцов.</a:t>
            </a:r>
          </a:p>
          <a:p>
            <a:r>
              <a:rPr lang="ru-RU" sz="1600" dirty="0" smtClean="0"/>
              <a:t>Цель</a:t>
            </a:r>
            <a:r>
              <a:rPr lang="ru-RU" sz="1600" dirty="0"/>
              <a:t>: </a:t>
            </a:r>
            <a:r>
              <a:rPr lang="ru-RU" sz="1600" dirty="0" smtClean="0"/>
              <a:t>Образование множественного числа существительного в именительном падеже. </a:t>
            </a:r>
            <a:r>
              <a:rPr lang="ru-RU" sz="1600" i="1" dirty="0" smtClean="0"/>
              <a:t>Томат-томаты.</a:t>
            </a:r>
            <a:endParaRPr lang="ru-RU" sz="1600" i="1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106623"/>
            <a:ext cx="1440317" cy="185506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2106623"/>
            <a:ext cx="1163725" cy="169269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846167"/>
            <a:ext cx="1891623" cy="254641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1962150"/>
            <a:ext cx="1540173" cy="211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01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000" t="12000" b="120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01147" y="84760"/>
            <a:ext cx="8897562" cy="4910322"/>
            <a:chOff x="0" y="0"/>
            <a:chExt cx="4685962" cy="258605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685962" cy="2586055"/>
            </a:xfrm>
            <a:custGeom>
              <a:avLst/>
              <a:gdLst/>
              <a:ahLst/>
              <a:cxnLst/>
              <a:rect l="l" t="t" r="r" b="b"/>
              <a:pathLst>
                <a:path w="4685962" h="2586055">
                  <a:moveTo>
                    <a:pt x="0" y="0"/>
                  </a:moveTo>
                  <a:lnTo>
                    <a:pt x="4685962" y="0"/>
                  </a:lnTo>
                  <a:lnTo>
                    <a:pt x="4685962" y="2586055"/>
                  </a:lnTo>
                  <a:lnTo>
                    <a:pt x="0" y="258605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078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6556" y="4209344"/>
            <a:ext cx="867021" cy="867021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FFCC00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078"/>
                </a:lnSpc>
              </a:pPr>
              <a:endParaRPr/>
            </a:p>
          </p:txBody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1319" y="4307823"/>
            <a:ext cx="585750" cy="560856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-107776" y="4901605"/>
            <a:ext cx="1196918" cy="120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"/>
              </a:lnSpc>
            </a:pPr>
            <a:r>
              <a:rPr lang="en-US" sz="745">
                <a:solidFill>
                  <a:srgbClr val="545454"/>
                </a:solidFill>
                <a:latin typeface="Rubik Black"/>
              </a:rPr>
              <a:t>ICTека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87069" y="378977"/>
            <a:ext cx="7290130" cy="889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Rubik Black"/>
              </a:rPr>
              <a:t>Упражнение «Повар»</a:t>
            </a:r>
          </a:p>
          <a:p>
            <a:r>
              <a:rPr lang="ru-RU" sz="1600" dirty="0" smtClean="0"/>
              <a:t>Цель</a:t>
            </a:r>
            <a:r>
              <a:rPr lang="ru-RU" sz="1600" dirty="0"/>
              <a:t>: </a:t>
            </a:r>
            <a:r>
              <a:rPr lang="ru-RU" sz="1600" dirty="0" smtClean="0"/>
              <a:t>Образование относительных прилагательных</a:t>
            </a:r>
          </a:p>
          <a:p>
            <a:r>
              <a:rPr lang="ru-RU" sz="1600" dirty="0" smtClean="0"/>
              <a:t> </a:t>
            </a:r>
            <a:r>
              <a:rPr lang="ru-RU" sz="1600" i="1" dirty="0" smtClean="0"/>
              <a:t>Сок морковный.</a:t>
            </a:r>
            <a:endParaRPr lang="ru-RU" sz="1600" i="1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585" y="2915411"/>
            <a:ext cx="1177675" cy="167487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222454" y="4499968"/>
            <a:ext cx="6303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сок</a:t>
            </a:r>
            <a:endParaRPr lang="ru-RU" sz="2400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42" y="2209122"/>
            <a:ext cx="1444081" cy="145473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804" y="1962150"/>
            <a:ext cx="1326444" cy="17907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205" y="1148287"/>
            <a:ext cx="1432794" cy="1458210"/>
          </a:xfrm>
          <a:prstGeom prst="rect">
            <a:avLst/>
          </a:prstGeom>
        </p:spPr>
      </p:pic>
      <p:sp>
        <p:nvSpPr>
          <p:cNvPr id="23" name="AutoShape 13"/>
          <p:cNvSpPr/>
          <p:nvPr/>
        </p:nvSpPr>
        <p:spPr>
          <a:xfrm rot="5400000" flipV="1">
            <a:off x="2961287" y="2526176"/>
            <a:ext cx="585675" cy="1455288"/>
          </a:xfrm>
          <a:prstGeom prst="line">
            <a:avLst/>
          </a:prstGeom>
          <a:ln w="19050" cap="flat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4" name="AutoShape 13"/>
          <p:cNvSpPr/>
          <p:nvPr/>
        </p:nvSpPr>
        <p:spPr>
          <a:xfrm rot="5400000" flipH="1" flipV="1">
            <a:off x="5375252" y="2378103"/>
            <a:ext cx="746305" cy="1590804"/>
          </a:xfrm>
          <a:prstGeom prst="line">
            <a:avLst/>
          </a:prstGeom>
          <a:ln w="19050" cap="flat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5" name="AutoShape 13"/>
          <p:cNvSpPr/>
          <p:nvPr/>
        </p:nvSpPr>
        <p:spPr>
          <a:xfrm rot="5400000" flipV="1">
            <a:off x="4263861" y="2762239"/>
            <a:ext cx="311484" cy="1"/>
          </a:xfrm>
          <a:prstGeom prst="line">
            <a:avLst/>
          </a:prstGeom>
          <a:ln w="19050" cap="flat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0866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10000" t="12000" b="120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11553" y="76596"/>
            <a:ext cx="8897562" cy="4910322"/>
            <a:chOff x="-6144" y="-13377"/>
            <a:chExt cx="4685962" cy="2586055"/>
          </a:xfrm>
        </p:grpSpPr>
        <p:sp>
          <p:nvSpPr>
            <p:cNvPr id="4" name="Freeform 4"/>
            <p:cNvSpPr/>
            <p:nvPr/>
          </p:nvSpPr>
          <p:spPr>
            <a:xfrm>
              <a:off x="-6144" y="-13377"/>
              <a:ext cx="4685962" cy="2586055"/>
            </a:xfrm>
            <a:custGeom>
              <a:avLst/>
              <a:gdLst/>
              <a:ahLst/>
              <a:cxnLst/>
              <a:rect l="l" t="t" r="r" b="b"/>
              <a:pathLst>
                <a:path w="4685962" h="2586055">
                  <a:moveTo>
                    <a:pt x="0" y="0"/>
                  </a:moveTo>
                  <a:lnTo>
                    <a:pt x="4685962" y="0"/>
                  </a:lnTo>
                  <a:lnTo>
                    <a:pt x="4685962" y="2586055"/>
                  </a:lnTo>
                  <a:lnTo>
                    <a:pt x="0" y="25860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078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6556" y="4209344"/>
            <a:ext cx="867021" cy="867021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FFCC00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078"/>
                </a:lnSpc>
              </a:pPr>
              <a:endParaRPr/>
            </a:p>
          </p:txBody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1319" y="4307823"/>
            <a:ext cx="585750" cy="560856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-107776" y="4901605"/>
            <a:ext cx="1196918" cy="120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"/>
              </a:lnSpc>
            </a:pPr>
            <a:r>
              <a:rPr lang="en-US" sz="745">
                <a:solidFill>
                  <a:srgbClr val="545454"/>
                </a:solidFill>
                <a:latin typeface="Rubik Black"/>
              </a:rPr>
              <a:t>ICTека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87069" y="378977"/>
            <a:ext cx="7290130" cy="643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Rubik Black"/>
              </a:rPr>
              <a:t>Упражнение «Какие будут овощи»</a:t>
            </a:r>
          </a:p>
          <a:p>
            <a:r>
              <a:rPr lang="ru-RU" sz="1600" dirty="0" smtClean="0"/>
              <a:t>Цель</a:t>
            </a:r>
            <a:r>
              <a:rPr lang="ru-RU" sz="1600" dirty="0"/>
              <a:t>: </a:t>
            </a:r>
            <a:r>
              <a:rPr lang="ru-RU" sz="1600" dirty="0" smtClean="0"/>
              <a:t>Образование отглагольных прилагательных</a:t>
            </a:r>
          </a:p>
        </p:txBody>
      </p:sp>
      <p:sp>
        <p:nvSpPr>
          <p:cNvPr id="20" name="TextBox 11"/>
          <p:cNvSpPr txBox="1"/>
          <p:nvPr/>
        </p:nvSpPr>
        <p:spPr>
          <a:xfrm>
            <a:off x="685800" y="1213255"/>
            <a:ext cx="7290130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1600" dirty="0" smtClean="0"/>
              <a:t>-Если овощи сварить, то они будут- … (вареные).</a:t>
            </a:r>
          </a:p>
          <a:p>
            <a:r>
              <a:rPr lang="ru-RU" sz="1600" dirty="0" smtClean="0"/>
              <a:t>-Если овощи заморозить, то они станут …</a:t>
            </a:r>
          </a:p>
          <a:p>
            <a:r>
              <a:rPr lang="ru-RU" sz="1600" dirty="0" smtClean="0"/>
              <a:t>-Если овощи запечь, тогда они получатся …</a:t>
            </a:r>
          </a:p>
          <a:p>
            <a:r>
              <a:rPr lang="ru-RU" sz="1600" dirty="0" smtClean="0"/>
              <a:t>-Если морковь посушить, тогда она станет …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02" y="2623598"/>
            <a:ext cx="1570797" cy="157079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179" y="2876558"/>
            <a:ext cx="2362199" cy="157479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391" y="2815172"/>
            <a:ext cx="2374168" cy="158327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938" y="890048"/>
            <a:ext cx="2407078" cy="160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93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10000" t="12000" b="120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11553" y="76596"/>
            <a:ext cx="8897562" cy="4910322"/>
            <a:chOff x="-6144" y="-13377"/>
            <a:chExt cx="4685962" cy="2586055"/>
          </a:xfrm>
        </p:grpSpPr>
        <p:sp>
          <p:nvSpPr>
            <p:cNvPr id="4" name="Freeform 4"/>
            <p:cNvSpPr/>
            <p:nvPr/>
          </p:nvSpPr>
          <p:spPr>
            <a:xfrm>
              <a:off x="-6144" y="-13377"/>
              <a:ext cx="4685962" cy="2586055"/>
            </a:xfrm>
            <a:custGeom>
              <a:avLst/>
              <a:gdLst/>
              <a:ahLst/>
              <a:cxnLst/>
              <a:rect l="l" t="t" r="r" b="b"/>
              <a:pathLst>
                <a:path w="4685962" h="2586055">
                  <a:moveTo>
                    <a:pt x="0" y="0"/>
                  </a:moveTo>
                  <a:lnTo>
                    <a:pt x="4685962" y="0"/>
                  </a:lnTo>
                  <a:lnTo>
                    <a:pt x="4685962" y="2586055"/>
                  </a:lnTo>
                  <a:lnTo>
                    <a:pt x="0" y="25860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078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6556" y="4209344"/>
            <a:ext cx="867021" cy="867021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FFCC00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078"/>
                </a:lnSpc>
              </a:pPr>
              <a:endParaRPr/>
            </a:p>
          </p:txBody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1319" y="4307823"/>
            <a:ext cx="585750" cy="560856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-107776" y="4901605"/>
            <a:ext cx="1196918" cy="120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"/>
              </a:lnSpc>
            </a:pPr>
            <a:r>
              <a:rPr lang="en-US" sz="745">
                <a:solidFill>
                  <a:srgbClr val="545454"/>
                </a:solidFill>
                <a:latin typeface="Rubik Black"/>
              </a:rPr>
              <a:t>ICTека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87069" y="378977"/>
            <a:ext cx="7290130" cy="10413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Rubik Black"/>
              </a:rPr>
              <a:t>Упражнение «Ответ на вопрос, изменив слово»</a:t>
            </a:r>
          </a:p>
          <a:p>
            <a:r>
              <a:rPr lang="ru-RU" sz="1600" dirty="0" smtClean="0"/>
              <a:t>Цель</a:t>
            </a:r>
            <a:r>
              <a:rPr lang="ru-RU" sz="1600" dirty="0"/>
              <a:t>: </a:t>
            </a:r>
            <a:r>
              <a:rPr lang="ru-RU" sz="1600" dirty="0" smtClean="0"/>
              <a:t>употребление глаголов настоящего и прошедшего времени</a:t>
            </a:r>
          </a:p>
        </p:txBody>
      </p:sp>
      <p:sp>
        <p:nvSpPr>
          <p:cNvPr id="20" name="TextBox 11"/>
          <p:cNvSpPr txBox="1"/>
          <p:nvPr/>
        </p:nvSpPr>
        <p:spPr>
          <a:xfrm>
            <a:off x="609600" y="1922297"/>
            <a:ext cx="175260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1600" b="1" dirty="0" smtClean="0"/>
              <a:t>Что делал?</a:t>
            </a:r>
          </a:p>
          <a:p>
            <a:r>
              <a:rPr lang="ru-RU" sz="1600" dirty="0" smtClean="0"/>
              <a:t>Сажает - … (Сажал)</a:t>
            </a:r>
          </a:p>
          <a:p>
            <a:r>
              <a:rPr lang="ru-RU" sz="1600" dirty="0" smtClean="0"/>
              <a:t>Копает- …</a:t>
            </a:r>
          </a:p>
          <a:p>
            <a:r>
              <a:rPr lang="ru-RU" sz="1600" dirty="0" smtClean="0"/>
              <a:t>Поливает- …</a:t>
            </a:r>
          </a:p>
          <a:p>
            <a:r>
              <a:rPr lang="ru-RU" sz="1600" dirty="0" smtClean="0"/>
              <a:t>Растет- …</a:t>
            </a:r>
          </a:p>
          <a:p>
            <a:r>
              <a:rPr lang="ru-RU" sz="1600" dirty="0" smtClean="0"/>
              <a:t>Зреет- …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2679534" y="1922297"/>
            <a:ext cx="175260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1600" b="1" dirty="0" smtClean="0"/>
              <a:t>Что делает?</a:t>
            </a:r>
          </a:p>
          <a:p>
            <a:r>
              <a:rPr lang="ru-RU" sz="1600" dirty="0" smtClean="0"/>
              <a:t>Сажал - … (Сажает)</a:t>
            </a:r>
          </a:p>
          <a:p>
            <a:r>
              <a:rPr lang="ru-RU" sz="1600" dirty="0" smtClean="0"/>
              <a:t>Копал- …</a:t>
            </a:r>
          </a:p>
          <a:p>
            <a:r>
              <a:rPr lang="ru-RU" sz="1600" dirty="0" smtClean="0"/>
              <a:t>Поливал- …</a:t>
            </a:r>
          </a:p>
          <a:p>
            <a:r>
              <a:rPr lang="ru-RU" sz="1600" dirty="0" smtClean="0"/>
              <a:t>Рас- …</a:t>
            </a:r>
          </a:p>
          <a:p>
            <a:r>
              <a:rPr lang="ru-RU" sz="1600" dirty="0" smtClean="0"/>
              <a:t>Зрел- …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540425"/>
            <a:ext cx="3076575" cy="310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46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</TotalTime>
  <Words>232</Words>
  <Application>Microsoft Office PowerPoint</Application>
  <PresentationFormat>Экран (16:9)</PresentationFormat>
  <Paragraphs>48</Paragraphs>
  <Slides>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Calibri</vt:lpstr>
      <vt:lpstr>Arial</vt:lpstr>
      <vt:lpstr>Rubik Black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шаблон конкурс</dc:title>
  <dc:creator>Пользователь</dc:creator>
  <cp:lastModifiedBy>Анастасия Сатункина</cp:lastModifiedBy>
  <cp:revision>60</cp:revision>
  <dcterms:created xsi:type="dcterms:W3CDTF">2006-08-16T00:00:00Z</dcterms:created>
  <dcterms:modified xsi:type="dcterms:W3CDTF">2026-10-06T02:41:13Z</dcterms:modified>
  <dc:identifier>DAFRa9hOMD0</dc:identifier>
</cp:coreProperties>
</file>